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6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1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2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3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6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2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6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2DDE-4C71-834C-BC9B-CE5AFAD2ED7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693A-AF4D-3F40-AD51-45FFBB96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qip@rcoa.ac.uk" TargetMode="External"/><Relationship Id="rId2" Type="http://schemas.openxmlformats.org/officeDocument/2006/relationships/hyperlink" Target="mailto:Ramani.moonesinghe@nhs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5273"/>
            <a:ext cx="9144000" cy="1553262"/>
          </a:xfrm>
        </p:spPr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PQIP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Ramani Moonesinghe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PQIP Chief Investigator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Director, Health Services Research Centre, Royal College of Anaesthetists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Professor of Perioperative Medicine, UCL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National Clinical Director for Critical and Perioperative Care, NHS England and NHS Improvement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1383"/>
            <a:ext cx="2361223" cy="456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45" y="6184213"/>
            <a:ext cx="2154955" cy="1127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6177444"/>
            <a:ext cx="2286000" cy="618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30" y="6126338"/>
            <a:ext cx="1759468" cy="705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18" y="6126921"/>
            <a:ext cx="1598347" cy="840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4" y="6129567"/>
            <a:ext cx="1097505" cy="7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8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Our continued promise to you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…</a:t>
            </a:r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No funnel plots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No naming and shaming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Only celebrating successes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2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The future of PQIP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…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platform for clinical trials?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654"/>
            <a:ext cx="4279900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28108"/>
            <a:ext cx="3855720" cy="27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VITAL 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–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 Volatile vs. Intravenous Anaesthesia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Chief Investigator: Joyce Yeung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Collaboration with Warwick Clinical Trials unit and POM-CTN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40 hospitals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PQIP providing data platform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Patients will be able to consent to: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PQIP only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PQIP + VITAL</a:t>
            </a:r>
          </a:p>
        </p:txBody>
      </p:sp>
    </p:spTree>
    <p:extLst>
      <p:ext uri="{BB962C8B-B14F-4D97-AF65-F5344CB8AC3E}">
        <p14:creationId xmlns:p14="http://schemas.microsoft.com/office/powerpoint/2010/main" val="183116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Your opportunity to collaborate?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Suggest an analysis for the central team to undertake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Put in an application to access data: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We will publish a list of ongoing and planned analysis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Suggest a clinical trial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63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68103"/>
            <a:ext cx="10515600" cy="1325563"/>
          </a:xfrm>
        </p:spPr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Focus on QI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8" y="1393666"/>
            <a:ext cx="9624763" cy="4351338"/>
          </a:xfrm>
        </p:spPr>
      </p:pic>
      <p:sp>
        <p:nvSpPr>
          <p:cNvPr id="5" name="TextBox 4"/>
          <p:cNvSpPr txBox="1"/>
          <p:nvPr/>
        </p:nvSpPr>
        <p:spPr>
          <a:xfrm>
            <a:off x="1924750" y="6206490"/>
            <a:ext cx="1011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Led by James Bedford and supported by the Health Foundation Innovating </a:t>
            </a:r>
            <a:r>
              <a:rPr lang="en-GB" b="1" i="1"/>
              <a:t>for Improvement programme</a:t>
            </a:r>
          </a:p>
        </p:txBody>
      </p:sp>
    </p:spTree>
    <p:extLst>
      <p:ext uri="{BB962C8B-B14F-4D97-AF65-F5344CB8AC3E}">
        <p14:creationId xmlns:p14="http://schemas.microsoft.com/office/powerpoint/2010/main" val="110966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Exciting times ahead we hope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We really need you!!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Very keen to understand your challenges and help overcome them if we can</a:t>
            </a:r>
          </a:p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Thank you so much for everything you have done:	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For PQIP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For the NHS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For each other</a:t>
            </a:r>
          </a:p>
        </p:txBody>
      </p:sp>
    </p:spTree>
    <p:extLst>
      <p:ext uri="{BB962C8B-B14F-4D97-AF65-F5344CB8AC3E}">
        <p14:creationId xmlns:p14="http://schemas.microsoft.com/office/powerpoint/2010/main" val="121266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Q&amp;A time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  <a:hlinkClick r:id="rId2"/>
              </a:rPr>
              <a:t>Ramani.moonesinghe@nhs.net</a:t>
            </a:r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  <a:hlinkClick r:id="rId3"/>
              </a:rPr>
              <a:t>pqip@rcoa.ac.uk</a:t>
            </a:r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What a year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…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..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1383"/>
            <a:ext cx="2361223" cy="456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45" y="6184213"/>
            <a:ext cx="2154955" cy="1127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6177444"/>
            <a:ext cx="2286000" cy="618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30" y="6126338"/>
            <a:ext cx="1759468" cy="705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18" y="6126921"/>
            <a:ext cx="1598347" cy="840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4" y="6129567"/>
            <a:ext cx="1097505" cy="7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Plan for the next 45m 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–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 with time for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Update on the programme overall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Protocol amendments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Annual report 2021 and HSRC conference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Publication policy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Analysis and publication plans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Future of PQIP: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Clinical trials platform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Focusing on QI component</a:t>
            </a:r>
          </a:p>
          <a:p>
            <a:pPr lvl="2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Rethinking the dashboards</a:t>
            </a:r>
          </a:p>
          <a:p>
            <a:pPr lvl="2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POM-VLAD wider roll-out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Considering how we try to do everything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…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.?!</a:t>
            </a:r>
          </a:p>
          <a:p>
            <a:pPr lvl="1"/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65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Update on the programme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Almost 32,000 patients recruited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Locked records: just over 28,000</a:t>
            </a:r>
          </a:p>
          <a:p>
            <a:pPr lvl="1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45250"/>
              </p:ext>
            </p:extLst>
          </p:nvPr>
        </p:nvGraphicFramePr>
        <p:xfrm>
          <a:off x="2983231" y="2812574"/>
          <a:ext cx="5394960" cy="34580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03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Specialty</a:t>
                      </a:r>
                      <a:endParaRPr lang="en-US" sz="1200" b="1" dirty="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>
                          <a:effectLst/>
                        </a:rPr>
                        <a:t>Number</a:t>
                      </a:r>
                      <a:endParaRPr lang="is-IS" sz="1200" b="1" dirty="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effectLst/>
                        </a:rPr>
                        <a:t>Percentage</a:t>
                      </a:r>
                      <a:endParaRPr lang="en-GB" sz="1200" b="1" noProof="0" dirty="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Abdominal - Lower gastrointestinal</a:t>
                      </a:r>
                      <a:endParaRPr lang="en-US" sz="1200" dirty="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12282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43.66</a:t>
                      </a:r>
                      <a:endParaRPr lang="hr-HR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Urology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4212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14.97</a:t>
                      </a:r>
                      <a:endParaRPr lang="hr-HR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Thoracics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2547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9.05</a:t>
                      </a:r>
                      <a:endParaRPr lang="hr-HR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Abdominal - Hepatobiliary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2198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>
                          <a:effectLst/>
                        </a:rPr>
                        <a:t>7.81</a:t>
                      </a:r>
                      <a:endParaRPr lang="nb-NO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Abdominal - Upper gastrointestinal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1935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6.88</a:t>
                      </a:r>
                      <a:endParaRPr lang="hr-HR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Orthopaedics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>
                          <a:effectLst/>
                        </a:rPr>
                        <a:t>1387</a:t>
                      </a:r>
                      <a:endParaRPr lang="fi-FI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4.93</a:t>
                      </a:r>
                      <a:endParaRPr lang="hr-HR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Abdominal - other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845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3.00</a:t>
                      </a:r>
                      <a:endParaRPr lang="hr-HR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Spinal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781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>
                          <a:effectLst/>
                        </a:rPr>
                        <a:t>2.78</a:t>
                      </a:r>
                      <a:endParaRPr lang="nb-NO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Head and neck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633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2.25</a:t>
                      </a:r>
                      <a:endParaRPr lang="hr-HR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Burns and Plastics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567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>
                          <a:effectLst/>
                        </a:rPr>
                        <a:t>2.02</a:t>
                      </a:r>
                      <a:endParaRPr lang="nb-NO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Gynaecology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</a:rPr>
                        <a:t>517</a:t>
                      </a:r>
                      <a:endParaRPr lang="uk-UA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>
                          <a:effectLst/>
                        </a:rPr>
                        <a:t>1.84</a:t>
                      </a:r>
                      <a:endParaRPr lang="nb-NO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Vascular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>
                          <a:effectLst/>
                        </a:rPr>
                        <a:t>217</a:t>
                      </a:r>
                      <a:endParaRPr lang="is-I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</a:rPr>
                        <a:t>0.77</a:t>
                      </a:r>
                      <a:endParaRPr lang="uk-UA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0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Not recorded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>
                          <a:effectLst/>
                        </a:rPr>
                        <a:t>0.03</a:t>
                      </a:r>
                      <a:endParaRPr lang="nb-NO" sz="1200" dirty="0">
                        <a:effectLst/>
                        <a:latin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92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Helping you to help PQIP 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–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 protocol and dataset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Aims: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Make consent COVID-19 safe and easier to deliver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Review all data items and trim unnecessary items from the dataset (reduce data collection burden)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62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Changes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Protocol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Remote consent</a:t>
            </a:r>
          </a:p>
          <a:p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Including patients receiving NHS treatment in independent sector hospitals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Dataset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Main dataset:</a:t>
            </a:r>
          </a:p>
          <a:p>
            <a:pPr lvl="1"/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several questions removed</a:t>
            </a:r>
          </a:p>
          <a:p>
            <a:pPr lvl="1"/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COVID questions added</a:t>
            </a:r>
          </a:p>
          <a:p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Patient dataset </a:t>
            </a:r>
            <a:r>
              <a:rPr lang="mr-IN" sz="1800" dirty="0">
                <a:latin typeface="Futura Medium" charset="0"/>
                <a:ea typeface="Futura Medium" charset="0"/>
                <a:cs typeface="Futura Medium" charset="0"/>
              </a:rPr>
              <a:t>–</a:t>
            </a:r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 </a:t>
            </a:r>
          </a:p>
          <a:p>
            <a:pPr lvl="1"/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QOR questionnaire removed (baseline and D3)</a:t>
            </a:r>
          </a:p>
          <a:p>
            <a:pPr lvl="1"/>
            <a:r>
              <a:rPr lang="en-GB" sz="1800" dirty="0">
                <a:latin typeface="Futura Medium" charset="0"/>
                <a:ea typeface="Futura Medium" charset="0"/>
                <a:cs typeface="Futura Medium" charset="0"/>
              </a:rPr>
              <a:t>Some additional questions on ethnicity and financial status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572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Annual report and HSRC conference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Annual report will cover: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Aug 2019 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–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 1 March 2020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Since March 2020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Online only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No collaborative event but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…</a:t>
            </a:r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Online HSRC conference - 9 September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Cheap with some additional discounts!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Combination of presentations and discussion panels with senior NHS leaders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98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Publication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Authorship: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Fulfil ICJME criteria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Citable collaborators: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Local PIs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Key local investigators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Will be </a:t>
            </a:r>
            <a:r>
              <a:rPr lang="en-GB" dirty="0" err="1">
                <a:latin typeface="Futura Medium" charset="0"/>
                <a:ea typeface="Futura Medium" charset="0"/>
                <a:cs typeface="Futura Medium" charset="0"/>
              </a:rPr>
              <a:t>Pubmed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 searchable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Non-citable collaborators: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Everyone else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Up to date list maintained on PQIP website</a:t>
            </a:r>
          </a:p>
        </p:txBody>
      </p:sp>
    </p:spTree>
    <p:extLst>
      <p:ext uri="{BB962C8B-B14F-4D97-AF65-F5344CB8AC3E}">
        <p14:creationId xmlns:p14="http://schemas.microsoft.com/office/powerpoint/2010/main" val="44794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Publications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…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.exciting!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Does PQIP work?! And if it does</a:t>
            </a:r>
            <a:r>
              <a:rPr lang="mr-IN" dirty="0">
                <a:latin typeface="Futura Medium" charset="0"/>
                <a:ea typeface="Futura Medium" charset="0"/>
                <a:cs typeface="Futura Medium" charset="0"/>
              </a:rPr>
              <a:t>…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how / why?!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Trends in process over the duration of the programme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Can we redefine Enhanced recovery?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Does </a:t>
            </a:r>
            <a:r>
              <a:rPr lang="en-GB" dirty="0" err="1">
                <a:latin typeface="Futura Medium" charset="0"/>
                <a:ea typeface="Futura Medium" charset="0"/>
                <a:cs typeface="Futura Medium" charset="0"/>
              </a:rPr>
              <a:t>DrEaMing</a:t>
            </a:r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 ‘work’?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Is the PQIP sample representative of the total PQIP potential population?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How do hospitals with good engagement / compliance with quality measures achieve their results?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Predicting risk of more patient-centred outcomes (e.g. Days Alive and Out of Hospital)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How do ethnicity and socioeconomic status impact on perioperative outcomes?</a:t>
            </a:r>
          </a:p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pPr lvl="1"/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1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605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Futura Medium</vt:lpstr>
      <vt:lpstr>Times New Roman</vt:lpstr>
      <vt:lpstr>Office Theme</vt:lpstr>
      <vt:lpstr>PQIP update</vt:lpstr>
      <vt:lpstr>What a year…..</vt:lpstr>
      <vt:lpstr>Plan for the next 45m – with time for Q&amp;A</vt:lpstr>
      <vt:lpstr>Update on the programme overall</vt:lpstr>
      <vt:lpstr>Helping you to help PQIP – protocol and dataset changes</vt:lpstr>
      <vt:lpstr>Changes</vt:lpstr>
      <vt:lpstr>Annual report and HSRC conference</vt:lpstr>
      <vt:lpstr>Publication policy</vt:lpstr>
      <vt:lpstr>Publications….exciting!</vt:lpstr>
      <vt:lpstr>Our continued promise to you…</vt:lpstr>
      <vt:lpstr>The future of PQIP…platform for clinical trials?</vt:lpstr>
      <vt:lpstr>VITAL – Volatile vs. Intravenous Anaesthesia</vt:lpstr>
      <vt:lpstr>Your opportunity to collaborate?</vt:lpstr>
      <vt:lpstr>Focus on QI</vt:lpstr>
      <vt:lpstr>Summary</vt:lpstr>
      <vt:lpstr>Q&amp;A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PQIP update</dc:title>
  <dc:creator>Ramani Moonesinghe</dc:creator>
  <cp:lastModifiedBy>Dominic Olive</cp:lastModifiedBy>
  <cp:revision>9</cp:revision>
  <dcterms:created xsi:type="dcterms:W3CDTF">2021-05-12T10:02:39Z</dcterms:created>
  <dcterms:modified xsi:type="dcterms:W3CDTF">2021-05-12T12:27:48Z</dcterms:modified>
</cp:coreProperties>
</file>